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6"/>
  </p:notesMasterIdLst>
  <p:handoutMasterIdLst>
    <p:handoutMasterId r:id="rId17"/>
  </p:handoutMasterIdLst>
  <p:sldIdLst>
    <p:sldId id="1519" r:id="rId5"/>
    <p:sldId id="1520" r:id="rId6"/>
    <p:sldId id="1499" r:id="rId7"/>
    <p:sldId id="1515" r:id="rId8"/>
    <p:sldId id="1521" r:id="rId9"/>
    <p:sldId id="1524" r:id="rId10"/>
    <p:sldId id="1502" r:id="rId11"/>
    <p:sldId id="1517" r:id="rId12"/>
    <p:sldId id="1522" r:id="rId13"/>
    <p:sldId id="1511" r:id="rId14"/>
    <p:sldId id="15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0"/>
    <p:restoredTop sz="94682"/>
  </p:normalViewPr>
  <p:slideViewPr>
    <p:cSldViewPr snapToGrid="0">
      <p:cViewPr>
        <p:scale>
          <a:sx n="100" d="100"/>
          <a:sy n="100" d="100"/>
        </p:scale>
        <p:origin x="58" y="-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9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6B776E-6B5A-7A46-8B8E-813D56D56564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06B776E-6B5A-7A46-8B8E-813D56D56564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5F2758A-C3D6-E84B-B3E9-757EFEF52D55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/>
          <a:p>
            <a:fld id="{1EEECD8D-53A7-3A4F-8909-5ECB0FEF37FB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E3B5C-D099-9543-A57D-129299D311F4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DB5BF-28B0-5C4D-A64A-E611B8C77204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B860-5E2A-1340-A6D3-E276E55F2222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6C7A-4B29-7743-AB3A-5EEF28262A7C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26AE1-158D-A74A-A5C8-25E57C484C69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5DD5-92AA-6440-87DE-277C532BE8AC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bg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bg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bg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33C78A78-9BD4-2540-9BAB-27AD9352B454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/>
          <a:p>
            <a:fld id="{6B5BCBD1-B884-5B4C-ACE8-81AA2A39E888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/>
          <a:p>
            <a:fld id="{B561CBF7-6530-194B-9FC2-12E7E7738880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/>
          <a:p>
            <a:fld id="{3FA5E271-D672-F147-B371-ABF5E56F00EC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69D102-A2FD-8743-85DB-14F8D0C32AC3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8F57D1-DD5E-4E44-98C5-7D5639D55A57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5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5" y="0"/>
            <a:ext cx="1735843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/>
          <a:p>
            <a:fld id="{BDB83C81-A524-F840-ABC9-B6BB50E4A13C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8DA53-5E6D-4942-B673-3E50E3C9DB93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625E8027-836D-F64B-BBF7-A246E67FE0A3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/>
          <a:p>
            <a:fld id="{04D38C6B-BFF0-FA48-8F70-77BDD72A014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/>
          <a:p>
            <a:fld id="{E40AF01B-D893-9C4D-8AB8-7E6079CED5E9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23E1-10D5-C048-8991-E2228A964ED1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B6E09-373C-2841-960E-B24A18A7C55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B72DF-080D-4042-863C-D2B08AB5E1E8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5D9B6A-47DB-D845-97C7-9775E46E650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0633-DAE0-3446-8119-69D4276646A6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/>
          <a:p>
            <a:fld id="{CDAA7185-3F7E-9249-BB9E-706C38E229BC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DFCA7-B5F0-CD4C-8FEE-E8AC4300400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E8EAA5-2B68-A648-9A6A-3200DDF83205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723DA42-3572-C24F-A147-FDA13A5AF889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723DA42-3572-C24F-A147-FDA13A5AF889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AD571-8A42-FC4D-8DD1-0DD76ABF057B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/>
            </a:lvl1pPr>
            <a:lvl2pPr marL="228600" indent="0">
              <a:lnSpc>
                <a:spcPct val="100000"/>
              </a:lnSpc>
              <a:buNone/>
              <a:defRPr sz="4800" b="1" u="sng"/>
            </a:lvl2pPr>
            <a:lvl3pPr marL="457200" indent="0">
              <a:lnSpc>
                <a:spcPct val="100000"/>
              </a:lnSpc>
              <a:buNone/>
              <a:defRPr sz="4400" b="1" u="sng"/>
            </a:lvl3pPr>
            <a:lvl4pPr marL="685800" indent="0">
              <a:lnSpc>
                <a:spcPct val="100000"/>
              </a:lnSpc>
              <a:buNone/>
              <a:defRPr sz="4000" b="1" u="sng"/>
            </a:lvl4pPr>
            <a:lvl5pPr marL="914400" indent="0">
              <a:lnSpc>
                <a:spcPct val="100000"/>
              </a:lnSpc>
              <a:buNone/>
              <a:defRPr sz="3600" b="1" u="sng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88B4-CB59-614E-93AB-9F331D0D8D83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851A9-1959-C54C-A050-24BB5C598FE4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831F-0525-DF47-A6D2-509FE238C6D0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2C378-8FD2-C449-B7AA-6F7022066293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E2A0-CBC1-A842-B334-0B3B571BCC28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687F-3261-A345-B9E7-76DD0579BB9D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DF99-DDC2-894B-B2EC-BE93B405C6CB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1AAE6-D11F-2F46-A437-EC693200CDD7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5903C-EDC1-ED4F-958F-696903391605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713B-25C9-B74A-9BBC-A695A5E98312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4B425-AD26-2748-9379-4D52F1178C82}" type="datetime1">
              <a:rPr lang="en-US" smtClean="0"/>
              <a:t>4/23/2025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4/23/2025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/>
          <a:lstStyle/>
          <a:p>
            <a:r>
              <a:rPr lang="en-US" dirty="0"/>
              <a:t>Presented by Rene Magi</a:t>
            </a: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/>
          <a:lstStyle/>
          <a:p>
            <a:r>
              <a:rPr lang="en-US" dirty="0"/>
              <a:t>EMBRACE CHANGE. LEAD THE FUTURE.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/>
          <a:lstStyle/>
          <a:p>
            <a:r>
              <a:rPr lang="en-US" dirty="0"/>
              <a:t>The world is shifting and those who adapt and innovate will be the ones to lead the way. </a:t>
            </a:r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9" name="Picture Placeholder 8" descr="Person juming in the air">
            <a:extLst>
              <a:ext uri="{FF2B5EF4-FFF2-40B4-BE49-F238E27FC236}">
                <a16:creationId xmlns:a16="http://schemas.microsoft.com/office/drawing/2014/main" id="{D711D4FA-3708-23A0-58EB-81F8E494DE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" r="6"/>
          <a:stretch/>
        </p:blipFill>
        <p:spPr>
          <a:xfrm>
            <a:off x="634029" y="630936"/>
            <a:ext cx="5652469" cy="5592063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Panel discussion session</a:t>
            </a:r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9519-237E-F154-0775-DC5A3CDF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CC6B-C7FD-0935-2022-57CCC9D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+mj-lt"/>
              </a:rPr>
              <a:t>Hello, I’m Rene Magi, COO of Proseware, Inc.</a:t>
            </a:r>
          </a:p>
          <a:p>
            <a:pPr marL="320040"/>
            <a:r>
              <a:rPr lang="en-US" dirty="0"/>
              <a:t>Leader in AI-driven business solutions</a:t>
            </a:r>
          </a:p>
          <a:p>
            <a:pPr marL="320040"/>
            <a:r>
              <a:rPr lang="en-US" dirty="0"/>
              <a:t>Passionate about scaling startups</a:t>
            </a:r>
          </a:p>
          <a:p>
            <a:pPr marL="320040"/>
            <a:r>
              <a:rPr lang="en-US" dirty="0"/>
              <a:t>15+ years in tech innovation</a:t>
            </a:r>
          </a:p>
          <a:p>
            <a:pPr marL="320040"/>
            <a:r>
              <a:rPr lang="en-US" dirty="0"/>
              <a:t>Speaker at Global Tech Summit</a:t>
            </a:r>
          </a:p>
        </p:txBody>
      </p:sp>
      <p:pic>
        <p:nvPicPr>
          <p:cNvPr id="10" name="Picture Placeholder 9" descr="Two people laughing with their eyes closed">
            <a:extLst>
              <a:ext uri="{FF2B5EF4-FFF2-40B4-BE49-F238E27FC236}">
                <a16:creationId xmlns:a16="http://schemas.microsoft.com/office/drawing/2014/main" id="{B252F4F5-0329-8056-5431-FB2A9E334C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4" b="10484"/>
          <a:stretch/>
        </p:blipFill>
        <p:spPr>
          <a:xfrm>
            <a:off x="6843095" y="630936"/>
            <a:ext cx="4714870" cy="5592064"/>
          </a:xfrm>
        </p:spPr>
      </p:pic>
    </p:spTree>
    <p:extLst>
      <p:ext uri="{BB962C8B-B14F-4D97-AF65-F5344CB8AC3E}">
        <p14:creationId xmlns:p14="http://schemas.microsoft.com/office/powerpoint/2010/main" val="366457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/>
          <a:lstStyle/>
          <a:p>
            <a:r>
              <a:rPr lang="en-US" dirty="0"/>
              <a:t>COMPREHENDING MARKET TRENDS</a:t>
            </a: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/>
          <a:lstStyle/>
          <a:p>
            <a:r>
              <a:rPr lang="en-US" dirty="0"/>
              <a:t>of businesses say digital transformation is essential to their survival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A463-F531-1FC1-6826-167C367BD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1040964"/>
            <a:ext cx="7144095" cy="5846064"/>
          </a:xfrm>
        </p:spPr>
        <p:txBody>
          <a:bodyPr/>
          <a:lstStyle/>
          <a:p>
            <a:r>
              <a:rPr lang="en-US" dirty="0"/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1DC5B-8FBC-A622-B707-006DE6C5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DDE55-A8FE-FE29-3A72-A5226E307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1011936"/>
            <a:ext cx="9074511" cy="5211064"/>
          </a:xfrm>
        </p:spPr>
        <p:txBody>
          <a:bodyPr/>
          <a:lstStyle/>
          <a:p>
            <a:r>
              <a:rPr lang="en-US" dirty="0"/>
              <a:t>Innovation is the foundation of success.</a:t>
            </a:r>
          </a:p>
        </p:txBody>
      </p:sp>
    </p:spTree>
    <p:extLst>
      <p:ext uri="{BB962C8B-B14F-4D97-AF65-F5344CB8AC3E}">
        <p14:creationId xmlns:p14="http://schemas.microsoft.com/office/powerpoint/2010/main" val="848145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5B29-4E45-6F70-804F-B315516D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THRIVING IN UNCERTAINTY</a:t>
            </a:r>
            <a:endParaRPr lang="en-US" dirty="0"/>
          </a:p>
        </p:txBody>
      </p:sp>
      <p:pic>
        <p:nvPicPr>
          <p:cNvPr id="10" name="Picture Placeholder 9" descr="One person stroking the head of another person who is laying down">
            <a:extLst>
              <a:ext uri="{FF2B5EF4-FFF2-40B4-BE49-F238E27FC236}">
                <a16:creationId xmlns:a16="http://schemas.microsoft.com/office/drawing/2014/main" id="{2728C7FB-BD32-E694-D054-B3FD652D14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51" b="31151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DC57-B250-944C-B430-81AE4BA042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Adapting to change</a:t>
            </a:r>
            <a:br>
              <a:rPr lang="en-US" dirty="0"/>
            </a:br>
            <a:r>
              <a:rPr lang="en-US" dirty="0"/>
              <a:t>Businesses that embrace agility respond more quickly and effectively to market shifts, customer demands, and unforeseen challenges.  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>
                <a:latin typeface="+mj-lt"/>
              </a:rPr>
              <a:t>Real-world impact</a:t>
            </a:r>
            <a:br>
              <a:rPr lang="en-US" dirty="0"/>
            </a:br>
            <a:r>
              <a:rPr lang="en-US" dirty="0"/>
              <a:t>Industry leaders who stay ahead of disruption are those who proactively embrace change and continuously innovate.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+mj-lt"/>
              </a:rPr>
              <a:t>Cross-collaboration</a:t>
            </a:r>
            <a:br>
              <a:rPr lang="en-US" dirty="0">
                <a:solidFill>
                  <a:srgbClr val="FFFFFF"/>
                </a:solidFill>
                <a:cs typeface="Segoe UI"/>
              </a:rPr>
            </a:br>
            <a:r>
              <a:rPr lang="en-US" dirty="0"/>
              <a:t>Cross-departmental collaboration's significance must be stressed in order to address market shifts and customer demands effectively.</a:t>
            </a:r>
          </a:p>
        </p:txBody>
      </p:sp>
    </p:spTree>
    <p:extLst>
      <p:ext uri="{BB962C8B-B14F-4D97-AF65-F5344CB8AC3E}">
        <p14:creationId xmlns:p14="http://schemas.microsoft.com/office/powerpoint/2010/main" val="191089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/>
          <a:lstStyle/>
          <a:p>
            <a:r>
              <a:rPr lang="en-US" dirty="0"/>
              <a:t>WHERE DO WE GO FROM HERE?</a:t>
            </a:r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/>
          <a:lstStyle/>
          <a:p>
            <a:r>
              <a:rPr lang="en-US" dirty="0"/>
              <a:t>INDUSTRY CASE STUDIES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8657C0-C197-A2A7-D920-9F6518417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01866"/>
              </p:ext>
            </p:extLst>
          </p:nvPr>
        </p:nvGraphicFramePr>
        <p:xfrm>
          <a:off x="633413" y="2495550"/>
          <a:ext cx="10925178" cy="370205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467596">
                  <a:extLst>
                    <a:ext uri="{9D8B030D-6E8A-4147-A177-3AD203B41FA5}">
                      <a16:colId xmlns:a16="http://schemas.microsoft.com/office/drawing/2014/main" val="1015653664"/>
                    </a:ext>
                  </a:extLst>
                </a:gridCol>
                <a:gridCol w="4228791">
                  <a:extLst>
                    <a:ext uri="{9D8B030D-6E8A-4147-A177-3AD203B41FA5}">
                      <a16:colId xmlns:a16="http://schemas.microsoft.com/office/drawing/2014/main" val="642826378"/>
                    </a:ext>
                  </a:extLst>
                </a:gridCol>
                <a:gridCol w="4228791">
                  <a:extLst>
                    <a:ext uri="{9D8B030D-6E8A-4147-A177-3AD203B41FA5}">
                      <a16:colId xmlns:a16="http://schemas.microsoft.com/office/drawing/2014/main" val="94216053"/>
                    </a:ext>
                  </a:extLst>
                </a:gridCol>
              </a:tblGrid>
              <a:tr h="925513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solidFill>
                            <a:schemeClr val="tx1"/>
                          </a:solidFill>
                        </a:rPr>
                        <a:t>Company</a:t>
                      </a:r>
                      <a:endParaRPr lang="en-US" sz="1600" b="1" u="non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solidFill>
                            <a:schemeClr val="tx1"/>
                          </a:solidFill>
                        </a:rPr>
                        <a:t>Challenge</a:t>
                      </a:r>
                      <a:endParaRPr lang="en-US" sz="1600" b="1" u="non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solidFill>
                            <a:schemeClr val="tx1"/>
                          </a:solidFill>
                        </a:rPr>
                        <a:t>Outcome</a:t>
                      </a:r>
                      <a:endParaRPr lang="en-US" sz="1600" b="1" u="non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52336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Adatum Corporation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Digital transformation resistance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Increased efficiency by 40%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066008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Contoso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Market competition &amp; innovation gaps	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Launched a new product line, 2x revenue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537045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Relecloud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Workforce adaptation to new technologies	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Reduced costs by 25%, improved retention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267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5E61-B638-09F9-C546-EC46B342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640203"/>
            <a:ext cx="10923934" cy="1099006"/>
          </a:xfrm>
        </p:spPr>
        <p:txBody>
          <a:bodyPr/>
          <a:lstStyle/>
          <a:p>
            <a:r>
              <a:rPr lang="en-US" dirty="0"/>
              <a:t>Albert Einstein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4DB0-1E7A-61A1-4F95-45F4A3D3EA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120209"/>
            <a:ext cx="10923935" cy="4102791"/>
          </a:xfrm>
        </p:spPr>
        <p:txBody>
          <a:bodyPr/>
          <a:lstStyle/>
          <a:p>
            <a:r>
              <a:rPr lang="en-US" dirty="0"/>
              <a:t>“Strive not to be a success, but rather to be of value.”</a:t>
            </a:r>
          </a:p>
        </p:txBody>
      </p:sp>
    </p:spTree>
    <p:extLst>
      <p:ext uri="{BB962C8B-B14F-4D97-AF65-F5344CB8AC3E}">
        <p14:creationId xmlns:p14="http://schemas.microsoft.com/office/powerpoint/2010/main" val="834862053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_Keynote Presentation_win32_SD_V6" id="{2E4BD6BE-EDBA-4874-AB9D-636E4FC122AE}" vid="{8D72B77C-6D88-44A2-BA2D-A253103BF7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2331</TotalTime>
  <Words>236</Words>
  <Application>Microsoft Office PowerPoint</Application>
  <PresentationFormat>Widescreen</PresentationFormat>
  <Paragraphs>37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Light</vt:lpstr>
      <vt:lpstr>Arial</vt:lpstr>
      <vt:lpstr>Segoe UI</vt:lpstr>
      <vt:lpstr>BoldUnderlinesKeynote</vt:lpstr>
      <vt:lpstr>SHAPING THE FUTURE OF OUR INDUSTRY</vt:lpstr>
      <vt:lpstr>WELCOME</vt:lpstr>
      <vt:lpstr>COMPREHENDING MARKET TRENDS</vt:lpstr>
      <vt:lpstr>of businesses say digital transformation is essential to their survival</vt:lpstr>
      <vt:lpstr>Quote</vt:lpstr>
      <vt:lpstr>THRIVING IN UNCERTAINTY</vt:lpstr>
      <vt:lpstr>WHERE DO WE GO FROM HERE?</vt:lpstr>
      <vt:lpstr>INDUSTRY CASE STUDIES</vt:lpstr>
      <vt:lpstr>Albert Einstein</vt:lpstr>
      <vt:lpstr>EMBRACE CHANGE. LEAD THE FUTURE.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2024-06-26T20:20:27Z</dcterms:created>
  <dcterms:modified xsi:type="dcterms:W3CDTF">2025-04-23T21:04:45Z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